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7"/>
  </p:notesMasterIdLst>
  <p:handoutMasterIdLst>
    <p:handoutMasterId r:id="rId18"/>
  </p:handoutMasterIdLst>
  <p:sldIdLst>
    <p:sldId id="312" r:id="rId5"/>
    <p:sldId id="304" r:id="rId6"/>
    <p:sldId id="307" r:id="rId7"/>
    <p:sldId id="323" r:id="rId8"/>
    <p:sldId id="281" r:id="rId9"/>
    <p:sldId id="282" r:id="rId10"/>
    <p:sldId id="314" r:id="rId11"/>
    <p:sldId id="315" r:id="rId12"/>
    <p:sldId id="317" r:id="rId13"/>
    <p:sldId id="318" r:id="rId14"/>
    <p:sldId id="322" r:id="rId15"/>
    <p:sldId id="297"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87" d="100"/>
          <a:sy n="87" d="100"/>
        </p:scale>
        <p:origin x="52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dirty="0"/>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hiimanshuu0406@gmail.co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1513389"/>
            <a:ext cx="6392421" cy="3831221"/>
          </a:xfrm>
        </p:spPr>
        <p:txBody>
          <a:bodyPr anchor="ctr"/>
          <a:lstStyle/>
          <a:p>
            <a:r>
              <a:rPr lang="en-US" dirty="0"/>
              <a:t>IPL Data Analysis</a:t>
            </a:r>
          </a:p>
        </p:txBody>
      </p:sp>
      <p:pic>
        <p:nvPicPr>
          <p:cNvPr id="3" name="Picture 4">
            <a:extLst>
              <a:ext uri="{FF2B5EF4-FFF2-40B4-BE49-F238E27FC236}">
                <a16:creationId xmlns:a16="http://schemas.microsoft.com/office/drawing/2014/main" id="{E5987DB3-1F4C-F7F0-9521-8B752E058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884" y="-101111"/>
            <a:ext cx="315937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20799" y="251719"/>
            <a:ext cx="5242509" cy="6456812"/>
          </a:xfrm>
        </p:spPr>
        <p:txBody>
          <a:bodyPr>
            <a:normAutofit/>
          </a:bodyPr>
          <a:lstStyle/>
          <a:p>
            <a:r>
              <a:rPr lang="en-US" sz="1800" dirty="0"/>
              <a:t>The dataset analyzes 150.46K IPL matches to assess the impact of winning the toss on match outcomes.</a:t>
            </a:r>
          </a:p>
          <a:p>
            <a:r>
              <a:rPr lang="en-US" sz="1800" b="1" dirty="0"/>
              <a:t>Toss-Match Outcome Distribution:</a:t>
            </a:r>
            <a:endParaRPr lang="en-US" sz="1800" dirty="0"/>
          </a:p>
          <a:p>
            <a:pPr marL="285750" indent="-285750">
              <a:buFont typeface="Arial" panose="020B0604020202020204" pitchFamily="34" charset="0"/>
              <a:buChar char="•"/>
            </a:pPr>
            <a:r>
              <a:rPr lang="en-US" sz="1800" b="1" dirty="0"/>
              <a:t>Toss Winner = Match Winner:</a:t>
            </a:r>
            <a:br>
              <a:rPr lang="en-US" sz="1800" dirty="0"/>
            </a:br>
            <a:r>
              <a:rPr lang="en-US" sz="1800" dirty="0"/>
              <a:t>(76.64K / 150.46K) × 100 = </a:t>
            </a:r>
            <a:r>
              <a:rPr lang="en-US" sz="1800" b="1" dirty="0"/>
              <a:t>50.94%</a:t>
            </a:r>
            <a:endParaRPr lang="en-US" sz="1800" dirty="0"/>
          </a:p>
          <a:p>
            <a:pPr marL="285750" indent="-285750">
              <a:buFont typeface="Arial" panose="020B0604020202020204" pitchFamily="34" charset="0"/>
              <a:buChar char="•"/>
            </a:pPr>
            <a:r>
              <a:rPr lang="en-US" sz="1800" b="1" dirty="0"/>
              <a:t>Toss Winner ≠ Match Winner:</a:t>
            </a:r>
            <a:br>
              <a:rPr lang="en-US" sz="1800" dirty="0"/>
            </a:br>
            <a:r>
              <a:rPr lang="en-US" sz="1800" dirty="0"/>
              <a:t>(73.82K / 150.46K) × 100 = </a:t>
            </a:r>
            <a:r>
              <a:rPr lang="en-US" sz="1800" b="1" dirty="0"/>
              <a:t>49.06%</a:t>
            </a:r>
          </a:p>
          <a:p>
            <a:endParaRPr lang="en-US" sz="1800" dirty="0"/>
          </a:p>
          <a:p>
            <a:r>
              <a:rPr lang="en-US" sz="1800" b="1" dirty="0"/>
              <a:t>Observation:</a:t>
            </a:r>
            <a:br>
              <a:rPr lang="en-US" sz="1800" dirty="0"/>
            </a:br>
            <a:r>
              <a:rPr lang="en-US" sz="1800" dirty="0"/>
              <a:t>The difference between winning and losing after the toss is just 1.88%, indicating that winning the toss does not significantly influence the final match result in this dataset.</a:t>
            </a:r>
          </a:p>
          <a:p>
            <a:endParaRPr lang="en-US" sz="1800" dirty="0"/>
          </a:p>
          <a:p>
            <a:r>
              <a:rPr lang="en-US" sz="1800" b="1" dirty="0"/>
              <a:t>Strategic Insight:</a:t>
            </a:r>
            <a:br>
              <a:rPr lang="en-US" sz="1800" dirty="0"/>
            </a:br>
            <a:r>
              <a:rPr lang="en-US" sz="1800" dirty="0"/>
              <a:t>Despite common belief that toss advantage matters — especially in T20 formats due to dew and chasing bias — the data suggests that team performance outweighs toss luck. This reinforces the idea that skill, strategy, and execution are more decisive than pre-match coin flips.</a:t>
            </a:r>
          </a:p>
        </p:txBody>
      </p:sp>
      <p:pic>
        <p:nvPicPr>
          <p:cNvPr id="3" name="Picture 2">
            <a:extLst>
              <a:ext uri="{FF2B5EF4-FFF2-40B4-BE49-F238E27FC236}">
                <a16:creationId xmlns:a16="http://schemas.microsoft.com/office/drawing/2014/main" id="{F7F3A6D1-DE4D-4568-2C99-E534068A08D4}"/>
              </a:ext>
            </a:extLst>
          </p:cNvPr>
          <p:cNvPicPr>
            <a:picLocks noChangeAspect="1"/>
          </p:cNvPicPr>
          <p:nvPr/>
        </p:nvPicPr>
        <p:blipFill>
          <a:blip r:embed="rId3"/>
          <a:stretch>
            <a:fillRect/>
          </a:stretch>
        </p:blipFill>
        <p:spPr>
          <a:xfrm>
            <a:off x="5363308" y="1374839"/>
            <a:ext cx="6748860" cy="4261030"/>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840185" y="758814"/>
            <a:ext cx="10511627" cy="858971"/>
          </a:xfrm>
        </p:spPr>
        <p:txBody>
          <a:bodyPr/>
          <a:lstStyle/>
          <a:p>
            <a:r>
              <a:rPr lang="en-US" dirty="0"/>
              <a:t>Recommendations</a:t>
            </a:r>
          </a:p>
        </p:txBody>
      </p:sp>
      <p:sp>
        <p:nvSpPr>
          <p:cNvPr id="6" name="Content Placeholder 5">
            <a:extLst>
              <a:ext uri="{FF2B5EF4-FFF2-40B4-BE49-F238E27FC236}">
                <a16:creationId xmlns:a16="http://schemas.microsoft.com/office/drawing/2014/main" id="{64F660CA-F115-EE20-B1BA-13C2B897E3FD}"/>
              </a:ext>
            </a:extLst>
          </p:cNvPr>
          <p:cNvSpPr>
            <a:spLocks noGrp="1"/>
          </p:cNvSpPr>
          <p:nvPr>
            <p:ph sz="quarter" idx="4"/>
          </p:nvPr>
        </p:nvSpPr>
        <p:spPr>
          <a:xfrm>
            <a:off x="840186" y="2567355"/>
            <a:ext cx="10511627" cy="2866291"/>
          </a:xfrm>
        </p:spPr>
        <p:txBody>
          <a:bodyPr/>
          <a:lstStyle/>
          <a:p>
            <a:pPr marL="342900" indent="-342900">
              <a:buFont typeface="+mj-lt"/>
              <a:buAutoNum type="arabicPeriod"/>
            </a:pPr>
            <a:r>
              <a:rPr lang="en-US" b="1" dirty="0"/>
              <a:t>Player Performance: </a:t>
            </a:r>
            <a:r>
              <a:rPr lang="en-US" dirty="0"/>
              <a:t>Teams should focus on retaining top performers (both batsmen and bowlers) who consistently deliver across seasons. </a:t>
            </a:r>
          </a:p>
          <a:p>
            <a:pPr marL="342900" indent="-342900">
              <a:buFont typeface="+mj-lt"/>
              <a:buAutoNum type="arabicPeriod"/>
            </a:pPr>
            <a:r>
              <a:rPr lang="en-US" b="1" dirty="0"/>
              <a:t>Focus on In-Game Metrics: </a:t>
            </a:r>
            <a:r>
              <a:rPr lang="en-US" dirty="0"/>
              <a:t>Prioritize batting partnerships, bowling economy, and fielding efficiency over toss results for match outcome predictions.</a:t>
            </a:r>
          </a:p>
          <a:p>
            <a:pPr marL="342900" indent="-342900">
              <a:buFont typeface="+mj-lt"/>
              <a:buAutoNum type="arabicPeriod"/>
            </a:pPr>
            <a:r>
              <a:rPr lang="en-US" b="1" dirty="0"/>
              <a:t>Batting Approach: </a:t>
            </a:r>
            <a:r>
              <a:rPr lang="en-US" dirty="0"/>
              <a:t>Aggressive boundary hitters (fours &amp; sixes) play a crucial role in shifting match momentum — teams should promote such players higher in the batting order.</a:t>
            </a:r>
          </a:p>
          <a:p>
            <a:pPr marL="342900" indent="-342900">
              <a:buFont typeface="+mj-lt"/>
              <a:buAutoNum type="arabicPeriod"/>
            </a:pPr>
            <a:r>
              <a:rPr lang="en-US" b="1" dirty="0"/>
              <a:t>Bowling Focus: </a:t>
            </a:r>
            <a:r>
              <a:rPr lang="en-US" dirty="0"/>
              <a:t>Successful bowlers who take wickets in powerplays and death overs can significantly impact results — teams should invest in their training and match fitness.</a:t>
            </a:r>
          </a:p>
        </p:txBody>
      </p:sp>
    </p:spTree>
    <p:extLst>
      <p:ext uri="{BB962C8B-B14F-4D97-AF65-F5344CB8AC3E}">
        <p14:creationId xmlns:p14="http://schemas.microsoft.com/office/powerpoint/2010/main" val="168621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HIMANSHU</a:t>
            </a:r>
          </a:p>
          <a:p>
            <a:r>
              <a:rPr lang="en-US" dirty="0"/>
              <a:t>Role: Data Analyst Intern</a:t>
            </a:r>
          </a:p>
          <a:p>
            <a:r>
              <a:rPr lang="en-US" dirty="0">
                <a:hlinkClick r:id="rId3"/>
              </a:rPr>
              <a:t>hiimanshuu0406@gmail.com</a:t>
            </a:r>
            <a:endParaRPr lang="en-US" dirty="0"/>
          </a:p>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928688"/>
            <a:ext cx="6583680" cy="1531357"/>
          </a:xfrm>
        </p:spPr>
        <p:txBody>
          <a:bodyPr/>
          <a:lstStyle/>
          <a:p>
            <a:r>
              <a:rPr lang="en-US" dirty="0"/>
              <a:t>Objectives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39"/>
            <a:ext cx="6583680" cy="3355145"/>
          </a:xfrm>
        </p:spPr>
        <p:txBody>
          <a:bodyPr>
            <a:normAutofit/>
          </a:bodyPr>
          <a:lstStyle/>
          <a:p>
            <a:pPr marL="457200" indent="-457200">
              <a:buFont typeface="+mj-lt"/>
              <a:buAutoNum type="arabicParenR"/>
            </a:pPr>
            <a:r>
              <a:rPr lang="en-US" dirty="0"/>
              <a:t>To analyze IPL match and player performance data.</a:t>
            </a:r>
          </a:p>
          <a:p>
            <a:pPr marL="457200" indent="-457200">
              <a:buFont typeface="+mj-lt"/>
              <a:buAutoNum type="arabicParenR"/>
            </a:pPr>
            <a:r>
              <a:rPr lang="en-US" dirty="0"/>
              <a:t>To identify top-performing players.</a:t>
            </a:r>
          </a:p>
          <a:p>
            <a:pPr marL="457200" indent="-457200">
              <a:buFont typeface="+mj-lt"/>
              <a:buAutoNum type="arabicParenR"/>
            </a:pPr>
            <a:r>
              <a:rPr lang="en-US" dirty="0"/>
              <a:t>To evaluate team performance trends .</a:t>
            </a:r>
          </a:p>
          <a:p>
            <a:pPr marL="457200" indent="-457200">
              <a:buFont typeface="+mj-lt"/>
              <a:buAutoNum type="arabicParenR"/>
            </a:pPr>
            <a:r>
              <a:rPr lang="en-US" dirty="0"/>
              <a:t>To visualize data interactively.</a:t>
            </a:r>
          </a:p>
          <a:p>
            <a:pPr marL="457200" indent="-457200">
              <a:buFont typeface="+mj-lt"/>
              <a:buAutoNum type="arabicParenR"/>
            </a:pPr>
            <a:r>
              <a:rPr lang="en-US" dirty="0"/>
              <a:t>To support data-driven decision-making.</a:t>
            </a:r>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902724" y="8793"/>
            <a:ext cx="5723586" cy="677008"/>
          </a:xfrm>
        </p:spPr>
        <p:txBody>
          <a:bodyPr/>
          <a:lstStyle/>
          <a:p>
            <a:r>
              <a:rPr lang="en-US" dirty="0"/>
              <a:t>Data Overview</a:t>
            </a:r>
          </a:p>
        </p:txBody>
      </p:sp>
      <p:pic>
        <p:nvPicPr>
          <p:cNvPr id="14" name="Picture Placeholder 13">
            <a:extLst>
              <a:ext uri="{FF2B5EF4-FFF2-40B4-BE49-F238E27FC236}">
                <a16:creationId xmlns:a16="http://schemas.microsoft.com/office/drawing/2014/main" id="{84C7E291-5CFE-1BF8-2D56-D2C2BAD3A414}"/>
              </a:ext>
            </a:extLst>
          </p:cNvPr>
          <p:cNvPicPr>
            <a:picLocks noGrp="1" noChangeAspect="1"/>
          </p:cNvPicPr>
          <p:nvPr>
            <p:ph type="pic" sz="quarter" idx="11"/>
          </p:nvPr>
        </p:nvPicPr>
        <p:blipFill>
          <a:blip r:embed="rId3"/>
          <a:srcRect t="1212" b="1212"/>
          <a:stretch>
            <a:fillRect/>
          </a:stretch>
        </p:blipFill>
        <p:spPr/>
      </p:pic>
      <p:sp>
        <p:nvSpPr>
          <p:cNvPr id="11" name="TextBox 10">
            <a:extLst>
              <a:ext uri="{FF2B5EF4-FFF2-40B4-BE49-F238E27FC236}">
                <a16:creationId xmlns:a16="http://schemas.microsoft.com/office/drawing/2014/main" id="{019DF9F2-AD38-B845-3F15-40C934FD5CAB}"/>
              </a:ext>
            </a:extLst>
          </p:cNvPr>
          <p:cNvSpPr txBox="1"/>
          <p:nvPr/>
        </p:nvSpPr>
        <p:spPr>
          <a:xfrm>
            <a:off x="4902724" y="685801"/>
            <a:ext cx="6107594" cy="5632311"/>
          </a:xfrm>
          <a:prstGeom prst="rect">
            <a:avLst/>
          </a:prstGeom>
          <a:noFill/>
        </p:spPr>
        <p:txBody>
          <a:bodyPr wrap="square">
            <a:spAutoFit/>
          </a:bodyPr>
          <a:lstStyle/>
          <a:p>
            <a:r>
              <a:rPr lang="en-US" dirty="0">
                <a:solidFill>
                  <a:schemeClr val="accent6"/>
                </a:solidFill>
              </a:rPr>
              <a:t>We used two datasets for IPL analysis</a:t>
            </a:r>
          </a:p>
          <a:p>
            <a:pPr marL="342900" indent="-342900">
              <a:buFont typeface="+mj-lt"/>
              <a:buAutoNum type="arabicPeriod"/>
            </a:pPr>
            <a:r>
              <a:rPr lang="en-US" dirty="0">
                <a:solidFill>
                  <a:schemeClr val="accent6"/>
                </a:solidFill>
              </a:rPr>
              <a:t>Macthes.csv- </a:t>
            </a:r>
          </a:p>
          <a:p>
            <a:pPr marL="285750" indent="-285750">
              <a:buFont typeface="Arial" panose="020B0604020202020204" pitchFamily="34" charset="0"/>
              <a:buChar char="•"/>
            </a:pPr>
            <a:r>
              <a:rPr lang="en-US" dirty="0">
                <a:solidFill>
                  <a:schemeClr val="accent6"/>
                </a:solidFill>
              </a:rPr>
              <a:t>contains information about each IPL match.</a:t>
            </a:r>
          </a:p>
          <a:p>
            <a:pPr marL="285750" indent="-285750">
              <a:buFont typeface="Arial" panose="020B0604020202020204" pitchFamily="34" charset="0"/>
              <a:buChar char="•"/>
            </a:pPr>
            <a:r>
              <a:rPr lang="en-US" b="1" dirty="0">
                <a:solidFill>
                  <a:schemeClr val="accent6"/>
                </a:solidFill>
              </a:rPr>
              <a:t>Rows: </a:t>
            </a:r>
            <a:r>
              <a:rPr lang="en-US" dirty="0">
                <a:solidFill>
                  <a:schemeClr val="accent6"/>
                </a:solidFill>
              </a:rPr>
              <a:t>756 (matches played across all seasons)</a:t>
            </a:r>
            <a:endParaRPr lang="en-US" b="1" dirty="0">
              <a:solidFill>
                <a:schemeClr val="accent6"/>
              </a:solidFill>
            </a:endParaRPr>
          </a:p>
          <a:p>
            <a:pPr marL="285750" indent="-285750">
              <a:buFont typeface="Arial" panose="020B0604020202020204" pitchFamily="34" charset="0"/>
              <a:buChar char="•"/>
            </a:pPr>
            <a:r>
              <a:rPr lang="en-US" b="1" dirty="0">
                <a:solidFill>
                  <a:schemeClr val="accent6"/>
                </a:solidFill>
              </a:rPr>
              <a:t>Key columns:</a:t>
            </a:r>
          </a:p>
          <a:p>
            <a:pPr marL="342900" indent="-342900">
              <a:buFont typeface="+mj-lt"/>
              <a:buAutoNum type="alphaLcPeriod"/>
            </a:pPr>
            <a:r>
              <a:rPr lang="en-US" dirty="0">
                <a:solidFill>
                  <a:schemeClr val="accent6"/>
                </a:solidFill>
              </a:rPr>
              <a:t>id- match id</a:t>
            </a:r>
          </a:p>
          <a:p>
            <a:pPr marL="342900" indent="-342900">
              <a:buFont typeface="+mj-lt"/>
              <a:buAutoNum type="alphaLcPeriod"/>
            </a:pPr>
            <a:r>
              <a:rPr lang="en-US" dirty="0">
                <a:solidFill>
                  <a:schemeClr val="accent6"/>
                </a:solidFill>
              </a:rPr>
              <a:t>seasons- Year of the match</a:t>
            </a:r>
          </a:p>
          <a:p>
            <a:pPr marL="342900" indent="-342900">
              <a:buFont typeface="+mj-lt"/>
              <a:buAutoNum type="alphaLcPeriod"/>
            </a:pPr>
            <a:r>
              <a:rPr lang="en-US" dirty="0">
                <a:solidFill>
                  <a:schemeClr val="accent6"/>
                </a:solidFill>
              </a:rPr>
              <a:t>team1, team2- Competing teams</a:t>
            </a:r>
          </a:p>
          <a:p>
            <a:pPr marL="342900" indent="-342900">
              <a:buFont typeface="+mj-lt"/>
              <a:buAutoNum type="alphaLcPeriod"/>
            </a:pPr>
            <a:r>
              <a:rPr lang="en-US" dirty="0" err="1">
                <a:solidFill>
                  <a:schemeClr val="accent6"/>
                </a:solidFill>
              </a:rPr>
              <a:t>toss_winner</a:t>
            </a:r>
            <a:r>
              <a:rPr lang="en-US" dirty="0">
                <a:solidFill>
                  <a:schemeClr val="accent6"/>
                </a:solidFill>
              </a:rPr>
              <a:t>, </a:t>
            </a:r>
            <a:r>
              <a:rPr lang="en-US" dirty="0" err="1">
                <a:solidFill>
                  <a:schemeClr val="accent6"/>
                </a:solidFill>
              </a:rPr>
              <a:t>toss_decision</a:t>
            </a:r>
            <a:r>
              <a:rPr lang="en-US" dirty="0">
                <a:solidFill>
                  <a:schemeClr val="accent6"/>
                </a:solidFill>
              </a:rPr>
              <a:t>- Toss details</a:t>
            </a:r>
          </a:p>
          <a:p>
            <a:pPr marL="342900" indent="-342900">
              <a:buFont typeface="+mj-lt"/>
              <a:buAutoNum type="alphaLcPeriod"/>
            </a:pPr>
            <a:r>
              <a:rPr lang="en-US" dirty="0">
                <a:solidFill>
                  <a:schemeClr val="accent6"/>
                </a:solidFill>
              </a:rPr>
              <a:t>winner- Match winner</a:t>
            </a:r>
          </a:p>
          <a:p>
            <a:pPr marL="342900" indent="-342900">
              <a:buFont typeface="+mj-lt"/>
              <a:buAutoNum type="alphaLcPeriod"/>
            </a:pPr>
            <a:r>
              <a:rPr lang="en-US" dirty="0">
                <a:solidFill>
                  <a:schemeClr val="accent6"/>
                </a:solidFill>
              </a:rPr>
              <a:t>result- Match outcome (tie, normal, </a:t>
            </a:r>
            <a:r>
              <a:rPr lang="en-US" dirty="0" err="1">
                <a:solidFill>
                  <a:schemeClr val="accent6"/>
                </a:solidFill>
              </a:rPr>
              <a:t>eyc</a:t>
            </a:r>
            <a:r>
              <a:rPr lang="en-US" dirty="0">
                <a:solidFill>
                  <a:schemeClr val="accent6"/>
                </a:solidFill>
              </a:rPr>
              <a:t>.)  </a:t>
            </a:r>
          </a:p>
          <a:p>
            <a:pPr marL="342900" indent="-342900">
              <a:buAutoNum type="arabicPeriod" startAt="2"/>
            </a:pPr>
            <a:r>
              <a:rPr lang="en-US" dirty="0">
                <a:solidFill>
                  <a:schemeClr val="accent6"/>
                </a:solidFill>
              </a:rPr>
              <a:t>Deliveries.csv-</a:t>
            </a:r>
          </a:p>
          <a:p>
            <a:pPr marL="285750" indent="-285750">
              <a:buFont typeface="Arial" panose="020B0604020202020204" pitchFamily="34" charset="0"/>
              <a:buChar char="•"/>
            </a:pPr>
            <a:r>
              <a:rPr lang="en-US" dirty="0">
                <a:solidFill>
                  <a:schemeClr val="accent6"/>
                </a:solidFill>
              </a:rPr>
              <a:t>Contains ball-by-ball details of all matches.</a:t>
            </a:r>
          </a:p>
          <a:p>
            <a:pPr marL="285750" indent="-285750">
              <a:buFont typeface="Arial" panose="020B0604020202020204" pitchFamily="34" charset="0"/>
              <a:buChar char="•"/>
            </a:pPr>
            <a:r>
              <a:rPr lang="en-US" b="1" dirty="0">
                <a:solidFill>
                  <a:schemeClr val="accent6"/>
                </a:solidFill>
              </a:rPr>
              <a:t>Rows: </a:t>
            </a:r>
            <a:r>
              <a:rPr lang="en-US" dirty="0">
                <a:solidFill>
                  <a:schemeClr val="accent6"/>
                </a:solidFill>
              </a:rPr>
              <a:t>136,000+ (every ball delivered)</a:t>
            </a:r>
          </a:p>
          <a:p>
            <a:pPr marL="285750" indent="-285750">
              <a:buFont typeface="Arial" panose="020B0604020202020204" pitchFamily="34" charset="0"/>
              <a:buChar char="•"/>
            </a:pPr>
            <a:r>
              <a:rPr lang="en-US" b="1" dirty="0">
                <a:solidFill>
                  <a:schemeClr val="accent6"/>
                </a:solidFill>
              </a:rPr>
              <a:t>Key columns:</a:t>
            </a:r>
          </a:p>
          <a:p>
            <a:pPr marL="342900" indent="-342900">
              <a:buFont typeface="+mj-lt"/>
              <a:buAutoNum type="alphaLcPeriod"/>
            </a:pPr>
            <a:r>
              <a:rPr lang="en-US" dirty="0" err="1">
                <a:solidFill>
                  <a:schemeClr val="accent6"/>
                </a:solidFill>
              </a:rPr>
              <a:t>match_id</a:t>
            </a:r>
            <a:r>
              <a:rPr lang="en-US" dirty="0">
                <a:solidFill>
                  <a:schemeClr val="accent6"/>
                </a:solidFill>
              </a:rPr>
              <a:t>- Links to Match ID from matches.csv</a:t>
            </a:r>
          </a:p>
          <a:p>
            <a:pPr marL="342900" indent="-342900">
              <a:buFont typeface="+mj-lt"/>
              <a:buAutoNum type="alphaLcPeriod"/>
            </a:pPr>
            <a:r>
              <a:rPr lang="en-US" dirty="0">
                <a:solidFill>
                  <a:schemeClr val="accent6"/>
                </a:solidFill>
              </a:rPr>
              <a:t>batsman, bowler- Player involved</a:t>
            </a:r>
          </a:p>
          <a:p>
            <a:pPr marL="342900" indent="-342900">
              <a:buFont typeface="+mj-lt"/>
              <a:buAutoNum type="alphaLcPeriod"/>
            </a:pPr>
            <a:r>
              <a:rPr lang="en-US" dirty="0">
                <a:solidFill>
                  <a:schemeClr val="accent6"/>
                </a:solidFill>
              </a:rPr>
              <a:t>batsman_runs- Run scored on that ball</a:t>
            </a:r>
          </a:p>
          <a:p>
            <a:pPr marL="342900" indent="-342900">
              <a:buFont typeface="+mj-lt"/>
              <a:buAutoNum type="alphaLcPeriod"/>
            </a:pPr>
            <a:r>
              <a:rPr lang="en-US" dirty="0" err="1">
                <a:solidFill>
                  <a:schemeClr val="accent6"/>
                </a:solidFill>
              </a:rPr>
              <a:t>dismissal_kind</a:t>
            </a:r>
            <a:r>
              <a:rPr lang="en-US" dirty="0">
                <a:solidFill>
                  <a:schemeClr val="accent6"/>
                </a:solidFill>
              </a:rPr>
              <a:t>- How batsman got out</a:t>
            </a:r>
          </a:p>
          <a:p>
            <a:pPr marL="342900" indent="-342900">
              <a:buFont typeface="+mj-lt"/>
              <a:buAutoNum type="alphaLcPeriod"/>
            </a:pPr>
            <a:r>
              <a:rPr lang="en-US" dirty="0" err="1">
                <a:solidFill>
                  <a:schemeClr val="accent6"/>
                </a:solidFill>
              </a:rPr>
              <a:t>player_dismissed</a:t>
            </a:r>
            <a:r>
              <a:rPr lang="en-US" dirty="0">
                <a:solidFill>
                  <a:schemeClr val="accent6"/>
                </a:solidFill>
              </a:rPr>
              <a:t>- Player who got out</a:t>
            </a: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21B5-FFF1-F499-37C0-66559736D57E}"/>
              </a:ext>
            </a:extLst>
          </p:cNvPr>
          <p:cNvSpPr>
            <a:spLocks noGrp="1"/>
          </p:cNvSpPr>
          <p:nvPr>
            <p:ph type="title"/>
          </p:nvPr>
        </p:nvSpPr>
        <p:spPr>
          <a:xfrm>
            <a:off x="754979" y="50491"/>
            <a:ext cx="10671048" cy="651211"/>
          </a:xfrm>
        </p:spPr>
        <p:txBody>
          <a:bodyPr/>
          <a:lstStyle/>
          <a:p>
            <a:r>
              <a:rPr lang="en-US" dirty="0"/>
              <a:t>Dashboard</a:t>
            </a:r>
          </a:p>
        </p:txBody>
      </p:sp>
      <p:pic>
        <p:nvPicPr>
          <p:cNvPr id="5" name="Picture 4">
            <a:extLst>
              <a:ext uri="{FF2B5EF4-FFF2-40B4-BE49-F238E27FC236}">
                <a16:creationId xmlns:a16="http://schemas.microsoft.com/office/drawing/2014/main" id="{D60D46E8-7F58-C957-B482-A3F9B7128FDD}"/>
              </a:ext>
            </a:extLst>
          </p:cNvPr>
          <p:cNvPicPr>
            <a:picLocks noChangeAspect="1"/>
          </p:cNvPicPr>
          <p:nvPr/>
        </p:nvPicPr>
        <p:blipFill>
          <a:blip r:embed="rId2"/>
          <a:srcRect r="1057"/>
          <a:stretch>
            <a:fillRect/>
          </a:stretch>
        </p:blipFill>
        <p:spPr>
          <a:xfrm>
            <a:off x="0" y="681799"/>
            <a:ext cx="12191999" cy="6160878"/>
          </a:xfrm>
          <a:prstGeom prst="rect">
            <a:avLst/>
          </a:prstGeom>
        </p:spPr>
      </p:pic>
    </p:spTree>
    <p:extLst>
      <p:ext uri="{BB962C8B-B14F-4D97-AF65-F5344CB8AC3E}">
        <p14:creationId xmlns:p14="http://schemas.microsoft.com/office/powerpoint/2010/main" val="315693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410780"/>
            <a:ext cx="5259554" cy="580503"/>
          </a:xfrm>
        </p:spPr>
        <p:txBody>
          <a:bodyPr/>
          <a:lstStyle/>
          <a:p>
            <a:r>
              <a:rPr lang="en-US" dirty="0"/>
              <a:t>insights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36331" y="991283"/>
            <a:ext cx="5637623" cy="5743625"/>
          </a:xfrm>
        </p:spPr>
        <p:txBody>
          <a:bodyPr>
            <a:normAutofit fontScale="85000" lnSpcReduction="20000"/>
          </a:bodyPr>
          <a:lstStyle/>
          <a:p>
            <a:r>
              <a:rPr lang="en-US" sz="2000" dirty="0"/>
              <a:t>The dataset showcases the top 10 run-scorers in IPL history.</a:t>
            </a:r>
          </a:p>
          <a:p>
            <a:r>
              <a:rPr lang="en-US" sz="2000" b="1" dirty="0"/>
              <a:t>Top Performer:</a:t>
            </a:r>
          </a:p>
          <a:p>
            <a:pPr marL="342900" indent="-342900">
              <a:buFont typeface="Arial" panose="020B0604020202020204" pitchFamily="34" charset="0"/>
              <a:buChar char="•"/>
            </a:pPr>
            <a:r>
              <a:rPr lang="en-US" sz="2000" dirty="0"/>
              <a:t>SK Raina leads with the highest run tally, followed closely by Virat Kohli and RG Sharma.</a:t>
            </a:r>
          </a:p>
          <a:p>
            <a:endParaRPr lang="en-US" sz="2000" dirty="0"/>
          </a:p>
          <a:p>
            <a:r>
              <a:rPr lang="en-US" sz="2000" b="1" dirty="0"/>
              <a:t>Run Distribution:</a:t>
            </a:r>
          </a:p>
          <a:p>
            <a:pPr marL="342900" indent="-342900">
              <a:buFont typeface="Arial" panose="020B0604020202020204" pitchFamily="34" charset="0"/>
              <a:buChar char="•"/>
            </a:pPr>
            <a:r>
              <a:rPr lang="en-US" sz="2000" dirty="0"/>
              <a:t>SK Raina: ~4548 runs</a:t>
            </a:r>
          </a:p>
          <a:p>
            <a:pPr marL="342900" indent="-342900">
              <a:buFont typeface="Arial" panose="020B0604020202020204" pitchFamily="34" charset="0"/>
              <a:buChar char="•"/>
            </a:pPr>
            <a:r>
              <a:rPr lang="en-US" sz="2000" dirty="0"/>
              <a:t>V Kohli: ~4423 runs</a:t>
            </a:r>
          </a:p>
          <a:p>
            <a:pPr marL="342900" indent="-342900">
              <a:buFont typeface="Arial" panose="020B0604020202020204" pitchFamily="34" charset="0"/>
              <a:buChar char="•"/>
            </a:pPr>
            <a:r>
              <a:rPr lang="en-US" sz="2000" dirty="0"/>
              <a:t>RG Sharma: ~4207 runs</a:t>
            </a:r>
          </a:p>
          <a:p>
            <a:pPr marL="342900" indent="-342900">
              <a:buFont typeface="Arial" panose="020B0604020202020204" pitchFamily="34" charset="0"/>
              <a:buChar char="•"/>
            </a:pPr>
            <a:r>
              <a:rPr lang="en-US" sz="2000" dirty="0"/>
              <a:t>G Gambhir: ~4132 runs</a:t>
            </a:r>
          </a:p>
          <a:p>
            <a:pPr marL="342900" indent="-342900">
              <a:buFont typeface="Arial" panose="020B0604020202020204" pitchFamily="34" charset="0"/>
              <a:buChar char="•"/>
            </a:pPr>
            <a:r>
              <a:rPr lang="en-US" sz="2000" dirty="0"/>
              <a:t>DA Warner: ~4014 runs</a:t>
            </a:r>
          </a:p>
          <a:p>
            <a:pPr marL="342900" indent="-342900">
              <a:buFont typeface="Arial" panose="020B0604020202020204" pitchFamily="34" charset="0"/>
              <a:buChar char="•"/>
            </a:pPr>
            <a:r>
              <a:rPr lang="en-US" sz="2000" dirty="0"/>
              <a:t>RV Uthappa: ~3778 runs</a:t>
            </a:r>
          </a:p>
          <a:p>
            <a:pPr marL="342900" indent="-342900">
              <a:buFont typeface="Arial" panose="020B0604020202020204" pitchFamily="34" charset="0"/>
              <a:buChar char="•"/>
            </a:pPr>
            <a:r>
              <a:rPr lang="en-US" sz="2000" dirty="0"/>
              <a:t>CH Gayle: ~3651 runs</a:t>
            </a:r>
          </a:p>
          <a:p>
            <a:pPr marL="342900" indent="-342900">
              <a:buFont typeface="Arial" panose="020B0604020202020204" pitchFamily="34" charset="0"/>
              <a:buChar char="•"/>
            </a:pPr>
            <a:r>
              <a:rPr lang="en-US" sz="2000" dirty="0"/>
              <a:t>S Dhawan: ~3561 runs</a:t>
            </a:r>
          </a:p>
          <a:p>
            <a:pPr marL="342900" indent="-342900">
              <a:buFont typeface="Arial" panose="020B0604020202020204" pitchFamily="34" charset="0"/>
              <a:buChar char="•"/>
            </a:pPr>
            <a:r>
              <a:rPr lang="en-US" sz="2000" dirty="0"/>
              <a:t>MS Dhoni: ~3560 runs</a:t>
            </a:r>
          </a:p>
          <a:p>
            <a:pPr marL="342900" indent="-342900">
              <a:buFont typeface="Arial" panose="020B0604020202020204" pitchFamily="34" charset="0"/>
              <a:buChar char="•"/>
            </a:pPr>
            <a:r>
              <a:rPr lang="en-US" sz="2000" dirty="0"/>
              <a:t>AB de Villiers: ~3486 runs</a:t>
            </a:r>
          </a:p>
          <a:p>
            <a:endParaRPr lang="en-US" sz="2000" dirty="0"/>
          </a:p>
          <a:p>
            <a:r>
              <a:rPr lang="en-US" sz="2000" b="1" dirty="0"/>
              <a:t>Observation:</a:t>
            </a:r>
          </a:p>
          <a:p>
            <a:pPr marL="342900" indent="-342900">
              <a:buFont typeface="Arial" panose="020B0604020202020204" pitchFamily="34" charset="0"/>
              <a:buChar char="•"/>
            </a:pPr>
            <a:r>
              <a:rPr lang="en-US" sz="2000" dirty="0"/>
              <a:t>The difference between the top scorer (SK Raina) and the 10th (AB de Villiers) is approximately 1050 runs, indicating a relatively tight competition among elite batsmen.</a:t>
            </a:r>
          </a:p>
          <a:p>
            <a:endParaRPr lang="en-US" sz="2000" dirty="0"/>
          </a:p>
          <a:p>
            <a:r>
              <a:rPr lang="en-US" sz="2000" b="1" dirty="0"/>
              <a:t>Nationality Split:</a:t>
            </a:r>
          </a:p>
          <a:p>
            <a:pPr marL="342900" indent="-342900">
              <a:buFont typeface="Arial" panose="020B0604020202020204" pitchFamily="34" charset="0"/>
              <a:buChar char="•"/>
            </a:pPr>
            <a:r>
              <a:rPr lang="en-US" sz="2000" dirty="0"/>
              <a:t>7 out of 10 players are Indian, highlighting domestic dominance in run accumulation.</a:t>
            </a:r>
          </a:p>
        </p:txBody>
      </p:sp>
      <p:pic>
        <p:nvPicPr>
          <p:cNvPr id="7" name="Picture 6">
            <a:extLst>
              <a:ext uri="{FF2B5EF4-FFF2-40B4-BE49-F238E27FC236}">
                <a16:creationId xmlns:a16="http://schemas.microsoft.com/office/drawing/2014/main" id="{3C570CA6-9FB7-03D7-DC0D-7354CB7A3EDE}"/>
              </a:ext>
            </a:extLst>
          </p:cNvPr>
          <p:cNvPicPr>
            <a:picLocks noChangeAspect="1"/>
          </p:cNvPicPr>
          <p:nvPr/>
        </p:nvPicPr>
        <p:blipFill>
          <a:blip r:embed="rId3"/>
          <a:stretch>
            <a:fillRect/>
          </a:stretch>
        </p:blipFill>
        <p:spPr>
          <a:xfrm>
            <a:off x="5996353" y="782515"/>
            <a:ext cx="5829301" cy="5292970"/>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6311348" y="374837"/>
            <a:ext cx="5880652" cy="6403649"/>
          </a:xfrm>
        </p:spPr>
        <p:txBody>
          <a:bodyPr>
            <a:normAutofit fontScale="92500" lnSpcReduction="20000"/>
          </a:bodyPr>
          <a:lstStyle/>
          <a:p>
            <a:r>
              <a:rPr lang="en-US" sz="2000" dirty="0"/>
              <a:t>The dataset tracks boundary counts for top IPL batsmen across ten seasons (2008–2017).</a:t>
            </a:r>
          </a:p>
          <a:p>
            <a:r>
              <a:rPr lang="en-US" sz="2000" b="1" dirty="0"/>
              <a:t>Total Boundaries Hit (2008–2017):</a:t>
            </a:r>
            <a:endParaRPr lang="en-US" sz="2000" dirty="0"/>
          </a:p>
          <a:p>
            <a:pPr marL="0" indent="0">
              <a:buNone/>
            </a:pPr>
            <a:r>
              <a:rPr lang="en-US" sz="2000" dirty="0"/>
              <a:t>      SK Raina: 570</a:t>
            </a:r>
          </a:p>
          <a:p>
            <a:pPr marL="0" indent="0">
              <a:buNone/>
            </a:pPr>
            <a:r>
              <a:rPr lang="en-US" sz="2000" dirty="0"/>
              <a:t>      CH Gayle: 563</a:t>
            </a:r>
          </a:p>
          <a:p>
            <a:pPr marL="0" indent="0">
              <a:buNone/>
            </a:pPr>
            <a:r>
              <a:rPr lang="en-US" sz="2000" dirty="0"/>
              <a:t>      DA Warner: 561</a:t>
            </a:r>
          </a:p>
          <a:p>
            <a:pPr marL="0" indent="0">
              <a:buNone/>
            </a:pPr>
            <a:r>
              <a:rPr lang="en-US" sz="2000" dirty="0"/>
              <a:t>      V Kohli: 544</a:t>
            </a:r>
          </a:p>
          <a:p>
            <a:pPr marL="0" indent="0">
              <a:buNone/>
            </a:pPr>
            <a:r>
              <a:rPr lang="en-US" sz="2000" dirty="0"/>
              <a:t>      G Gambhir: 542</a:t>
            </a:r>
          </a:p>
          <a:p>
            <a:r>
              <a:rPr lang="en-US" sz="2000" b="1" dirty="0"/>
              <a:t>Peak Seasons:</a:t>
            </a:r>
            <a:endParaRPr lang="en-US" sz="2000" dirty="0"/>
          </a:p>
          <a:p>
            <a:r>
              <a:rPr lang="en-US" sz="2000" dirty="0"/>
              <a:t>CH Gayle’s highest boundary count occurred in 2013 with 109 boundaries.</a:t>
            </a:r>
          </a:p>
          <a:p>
            <a:r>
              <a:rPr lang="en-US" sz="2000" dirty="0"/>
              <a:t>DA Warner peaked in 2016 with 119 boundaries.</a:t>
            </a:r>
          </a:p>
          <a:p>
            <a:r>
              <a:rPr lang="en-US" sz="2000" dirty="0"/>
              <a:t>SK Raina showed consistent performance, averaging ~100 boundaries per season from 2010 to 2014.</a:t>
            </a:r>
          </a:p>
          <a:p>
            <a:r>
              <a:rPr lang="en-US" sz="2000" b="1" dirty="0"/>
              <a:t>Observation:</a:t>
            </a:r>
            <a:br>
              <a:rPr lang="en-US" sz="2000" dirty="0"/>
            </a:br>
            <a:r>
              <a:rPr lang="en-US" sz="2000" dirty="0"/>
              <a:t>SK Raina and CH Gayle dominate the boundary charts, reflecting their aggressive batting styles. However, players like DA Warner and G Gambhir maintained steady contributions across seasons, indicating reliability and consistency.</a:t>
            </a:r>
          </a:p>
        </p:txBody>
      </p:sp>
      <p:pic>
        <p:nvPicPr>
          <p:cNvPr id="4" name="Picture 3">
            <a:extLst>
              <a:ext uri="{FF2B5EF4-FFF2-40B4-BE49-F238E27FC236}">
                <a16:creationId xmlns:a16="http://schemas.microsoft.com/office/drawing/2014/main" id="{17F01554-BB1A-3887-3456-D45840FC35BC}"/>
              </a:ext>
            </a:extLst>
          </p:cNvPr>
          <p:cNvPicPr>
            <a:picLocks noChangeAspect="1"/>
          </p:cNvPicPr>
          <p:nvPr/>
        </p:nvPicPr>
        <p:blipFill>
          <a:blip r:embed="rId3"/>
          <a:srcRect t="4359"/>
          <a:stretch>
            <a:fillRect/>
          </a:stretch>
        </p:blipFill>
        <p:spPr>
          <a:xfrm>
            <a:off x="74962" y="782132"/>
            <a:ext cx="6236386" cy="5293736"/>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7112976" y="206726"/>
            <a:ext cx="4888523" cy="6444548"/>
          </a:xfrm>
        </p:spPr>
        <p:txBody>
          <a:bodyPr>
            <a:normAutofit fontScale="62500" lnSpcReduction="20000"/>
          </a:bodyPr>
          <a:lstStyle/>
          <a:p>
            <a:r>
              <a:rPr lang="en-US" dirty="0"/>
              <a:t>The dataset highlights the top 10 bowlers in IPL history based on total player dismissals.</a:t>
            </a:r>
          </a:p>
          <a:p>
            <a:endParaRPr lang="en-US" dirty="0"/>
          </a:p>
          <a:p>
            <a:r>
              <a:rPr lang="en-US" b="1" dirty="0"/>
              <a:t>Top Performer:</a:t>
            </a:r>
          </a:p>
          <a:p>
            <a:pPr marL="342900" indent="-342900">
              <a:buFont typeface="Arial" panose="020B0604020202020204" pitchFamily="34" charset="0"/>
              <a:buChar char="•"/>
            </a:pPr>
            <a:r>
              <a:rPr lang="en-US" dirty="0"/>
              <a:t>Harbhajan Singh leads the chart with the highest wicket count, followed closely by Amit Mishra and Lasith Malinga.</a:t>
            </a:r>
          </a:p>
          <a:p>
            <a:endParaRPr lang="en-US" dirty="0"/>
          </a:p>
          <a:p>
            <a:r>
              <a:rPr lang="en-US" b="1" dirty="0"/>
              <a:t>Wicket Distribution:</a:t>
            </a:r>
            <a:endParaRPr lang="en-US" dirty="0"/>
          </a:p>
          <a:p>
            <a:pPr marL="342900" indent="-342900">
              <a:buFont typeface="Arial" panose="020B0604020202020204" pitchFamily="34" charset="0"/>
              <a:buChar char="•"/>
            </a:pPr>
            <a:r>
              <a:rPr lang="en-US" dirty="0"/>
              <a:t>Harbhajan Singh: ~2989 wickets</a:t>
            </a:r>
          </a:p>
          <a:p>
            <a:pPr marL="342900" indent="-342900">
              <a:buFont typeface="Arial" panose="020B0604020202020204" pitchFamily="34" charset="0"/>
              <a:buChar char="•"/>
            </a:pPr>
            <a:r>
              <a:rPr lang="en-US" dirty="0"/>
              <a:t>A Mishra: ~2703 wickets</a:t>
            </a:r>
          </a:p>
          <a:p>
            <a:pPr marL="342900" indent="-342900">
              <a:buFont typeface="Arial" panose="020B0604020202020204" pitchFamily="34" charset="0"/>
              <a:buChar char="•"/>
            </a:pPr>
            <a:r>
              <a:rPr lang="en-US" dirty="0"/>
              <a:t>SL Malinga: ~2694 wickets</a:t>
            </a:r>
          </a:p>
          <a:p>
            <a:pPr marL="342900" indent="-342900">
              <a:buFont typeface="Arial" panose="020B0604020202020204" pitchFamily="34" charset="0"/>
              <a:buChar char="•"/>
            </a:pPr>
            <a:r>
              <a:rPr lang="en-US" dirty="0"/>
              <a:t>P Kumar: ~2637 wickets</a:t>
            </a:r>
          </a:p>
          <a:p>
            <a:pPr marL="342900" indent="-342900">
              <a:buFont typeface="Arial" panose="020B0604020202020204" pitchFamily="34" charset="0"/>
              <a:buChar char="•"/>
            </a:pPr>
            <a:r>
              <a:rPr lang="en-US" dirty="0"/>
              <a:t>PP Chawla: ~2594 wickets</a:t>
            </a:r>
          </a:p>
          <a:p>
            <a:pPr marL="342900" indent="-342900">
              <a:buFont typeface="Arial" panose="020B0604020202020204" pitchFamily="34" charset="0"/>
              <a:buChar char="•"/>
            </a:pPr>
            <a:r>
              <a:rPr lang="en-US" dirty="0"/>
              <a:t>R Ashwin: ~2359 wickets</a:t>
            </a:r>
          </a:p>
          <a:p>
            <a:pPr marL="342900" indent="-342900">
              <a:buFont typeface="Arial" panose="020B0604020202020204" pitchFamily="34" charset="0"/>
              <a:buChar char="•"/>
            </a:pPr>
            <a:r>
              <a:rPr lang="en-US" dirty="0"/>
              <a:t>Z Khan: ~2276 wickets</a:t>
            </a:r>
          </a:p>
          <a:p>
            <a:pPr marL="342900" indent="-342900">
              <a:buFont typeface="Arial" panose="020B0604020202020204" pitchFamily="34" charset="0"/>
              <a:buChar char="•"/>
            </a:pPr>
            <a:r>
              <a:rPr lang="en-US" dirty="0"/>
              <a:t>R Vinay Kumar: ~2161 wickets</a:t>
            </a:r>
          </a:p>
          <a:p>
            <a:pPr marL="342900" indent="-342900">
              <a:buFont typeface="Arial" panose="020B0604020202020204" pitchFamily="34" charset="0"/>
              <a:buChar char="•"/>
            </a:pPr>
            <a:r>
              <a:rPr lang="en-US" dirty="0"/>
              <a:t>DW Steyn: ~2159 wickets</a:t>
            </a:r>
          </a:p>
          <a:p>
            <a:pPr marL="342900" indent="-342900">
              <a:buFont typeface="Arial" panose="020B0604020202020204" pitchFamily="34" charset="0"/>
              <a:buChar char="•"/>
            </a:pPr>
            <a:r>
              <a:rPr lang="en-US" dirty="0"/>
              <a:t>IK Pathan: ~2113 wickets</a:t>
            </a:r>
          </a:p>
          <a:p>
            <a:endParaRPr lang="en-US" dirty="0"/>
          </a:p>
          <a:p>
            <a:r>
              <a:rPr lang="en-US" b="1" dirty="0"/>
              <a:t>Observation:</a:t>
            </a:r>
          </a:p>
          <a:p>
            <a:pPr marL="342900" indent="-342900">
              <a:buFont typeface="Arial" panose="020B0604020202020204" pitchFamily="34" charset="0"/>
              <a:buChar char="•"/>
            </a:pPr>
            <a:r>
              <a:rPr lang="en-US" dirty="0"/>
              <a:t>The difference between the top and bottom wicket-takers in this elite group is approximately 800 wickets, indicating a tightly contested leaderboard.</a:t>
            </a:r>
          </a:p>
          <a:p>
            <a:endParaRPr lang="en-US" dirty="0"/>
          </a:p>
          <a:p>
            <a:r>
              <a:rPr lang="en-US" b="1" dirty="0"/>
              <a:t>Bowling Type Insight:</a:t>
            </a:r>
          </a:p>
          <a:p>
            <a:pPr marL="342900" indent="-342900">
              <a:buFont typeface="Arial" panose="020B0604020202020204" pitchFamily="34" charset="0"/>
              <a:buChar char="•"/>
            </a:pPr>
            <a:r>
              <a:rPr lang="en-US" dirty="0"/>
              <a:t>The list includes a balanced mix of </a:t>
            </a:r>
            <a:r>
              <a:rPr lang="en-US" b="1" dirty="0"/>
              <a:t>spinners</a:t>
            </a:r>
            <a:r>
              <a:rPr lang="en-US" dirty="0"/>
              <a:t> (Harbhajan, Mishra, Chawla, Ashwin) and </a:t>
            </a:r>
            <a:r>
              <a:rPr lang="en-US" b="1" dirty="0"/>
              <a:t>pacers</a:t>
            </a:r>
            <a:r>
              <a:rPr lang="en-US" dirty="0"/>
              <a:t> (Malinga, Steyn, Pathan), showcasing the effectiveness of both styles in the T20 format.</a:t>
            </a:r>
          </a:p>
          <a:p>
            <a:endParaRPr lang="en-US" dirty="0"/>
          </a:p>
          <a:p>
            <a:r>
              <a:rPr lang="en-US" b="1" dirty="0"/>
              <a:t>Nationality Split:</a:t>
            </a:r>
          </a:p>
          <a:p>
            <a:pPr marL="342900" indent="-342900">
              <a:buFont typeface="Arial" panose="020B0604020202020204" pitchFamily="34" charset="0"/>
              <a:buChar char="•"/>
            </a:pPr>
            <a:r>
              <a:rPr lang="en-US" dirty="0"/>
              <a:t>8 out of 10 bowlers are Indian, reflecting strong domestic bowling depth and consistent performance across seasons.</a:t>
            </a:r>
          </a:p>
        </p:txBody>
      </p:sp>
      <p:pic>
        <p:nvPicPr>
          <p:cNvPr id="6" name="Picture 5">
            <a:extLst>
              <a:ext uri="{FF2B5EF4-FFF2-40B4-BE49-F238E27FC236}">
                <a16:creationId xmlns:a16="http://schemas.microsoft.com/office/drawing/2014/main" id="{803CB910-5213-0A15-0E02-6B220E95BC82}"/>
              </a:ext>
            </a:extLst>
          </p:cNvPr>
          <p:cNvPicPr>
            <a:picLocks noChangeAspect="1"/>
          </p:cNvPicPr>
          <p:nvPr/>
        </p:nvPicPr>
        <p:blipFill>
          <a:blip r:embed="rId3"/>
          <a:stretch>
            <a:fillRect/>
          </a:stretch>
        </p:blipFill>
        <p:spPr>
          <a:xfrm>
            <a:off x="26386" y="474785"/>
            <a:ext cx="7112976" cy="5908430"/>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1" y="136297"/>
            <a:ext cx="5547945" cy="6642189"/>
          </a:xfrm>
        </p:spPr>
        <p:txBody>
          <a:bodyPr>
            <a:normAutofit lnSpcReduction="10000"/>
          </a:bodyPr>
          <a:lstStyle/>
          <a:p>
            <a:r>
              <a:rPr lang="en-US" dirty="0"/>
              <a:t>The dataset categorizes 636 IPL matches based on how they were won.</a:t>
            </a:r>
          </a:p>
          <a:p>
            <a:r>
              <a:rPr lang="en-US" b="1" dirty="0"/>
              <a:t>Match Win Distribution:</a:t>
            </a:r>
            <a:endParaRPr lang="en-US" dirty="0"/>
          </a:p>
          <a:p>
            <a:pPr marL="285750" indent="-285750">
              <a:buFont typeface="Arial" panose="020B0604020202020204" pitchFamily="34" charset="0"/>
              <a:buChar char="•"/>
            </a:pPr>
            <a:r>
              <a:rPr lang="en-US" b="1" dirty="0"/>
              <a:t>Win by Runs:</a:t>
            </a:r>
            <a:br>
              <a:rPr lang="en-US" dirty="0"/>
            </a:br>
            <a:r>
              <a:rPr lang="en-US" dirty="0"/>
              <a:t>(287/636) × 100 = </a:t>
            </a:r>
            <a:r>
              <a:rPr lang="en-US" b="1" dirty="0"/>
              <a:t>45.13%</a:t>
            </a:r>
            <a:endParaRPr lang="en-US" dirty="0"/>
          </a:p>
          <a:p>
            <a:pPr marL="285750" indent="-285750">
              <a:buFont typeface="Arial" panose="020B0604020202020204" pitchFamily="34" charset="0"/>
              <a:buChar char="•"/>
            </a:pPr>
            <a:r>
              <a:rPr lang="en-US" b="1" dirty="0"/>
              <a:t>Win by Wickets:</a:t>
            </a:r>
            <a:br>
              <a:rPr lang="en-US" dirty="0"/>
            </a:br>
            <a:r>
              <a:rPr lang="en-US" dirty="0"/>
              <a:t>(339/636) × 100 = </a:t>
            </a:r>
            <a:r>
              <a:rPr lang="en-US" b="1" dirty="0"/>
              <a:t>53.3%</a:t>
            </a:r>
            <a:endParaRPr lang="en-US" dirty="0"/>
          </a:p>
          <a:p>
            <a:pPr marL="285750" indent="-285750">
              <a:buFont typeface="Arial" panose="020B0604020202020204" pitchFamily="34" charset="0"/>
              <a:buChar char="•"/>
            </a:pPr>
            <a:r>
              <a:rPr lang="en-US" b="1" dirty="0"/>
              <a:t>No Result:</a:t>
            </a:r>
            <a:br>
              <a:rPr lang="en-US" dirty="0"/>
            </a:br>
            <a:r>
              <a:rPr lang="en-US" dirty="0"/>
              <a:t>(10/636) × 100 = </a:t>
            </a:r>
            <a:r>
              <a:rPr lang="en-US" b="1" dirty="0"/>
              <a:t>1.57%</a:t>
            </a:r>
            <a:endParaRPr lang="en-US" dirty="0"/>
          </a:p>
          <a:p>
            <a:r>
              <a:rPr lang="en-US" b="1" dirty="0"/>
              <a:t>Observation:</a:t>
            </a:r>
            <a:br>
              <a:rPr lang="en-US" dirty="0"/>
            </a:br>
            <a:r>
              <a:rPr lang="en-US" dirty="0"/>
              <a:t>Matches won by runs slightly outnumber those won by wickets, with a margin of 8.17%. This suggests that defending totals has been marginally more successful than chasing targets in IPL history.</a:t>
            </a:r>
          </a:p>
          <a:p>
            <a:r>
              <a:rPr lang="en-US" b="1" dirty="0"/>
              <a:t>Strategic Insight:</a:t>
            </a:r>
            <a:br>
              <a:rPr lang="en-US" dirty="0"/>
            </a:br>
            <a:r>
              <a:rPr lang="en-US" dirty="0"/>
              <a:t>The near-even split between win types reflects the balance between batting first and second, indicating that both strategies can be effective depending on pitch conditions, team composition, and match pressure.</a:t>
            </a:r>
          </a:p>
          <a:p>
            <a:r>
              <a:rPr lang="en-US" b="1" dirty="0"/>
              <a:t>No Result Matches:</a:t>
            </a:r>
            <a:br>
              <a:rPr lang="en-US" dirty="0"/>
            </a:br>
            <a:r>
              <a:rPr lang="en-US" dirty="0"/>
              <a:t>Only 10 matches ended without a result, showing that weather interruptions or other anomalies have had minimal impact on IPL outcomes.</a:t>
            </a:r>
          </a:p>
        </p:txBody>
      </p:sp>
      <p:pic>
        <p:nvPicPr>
          <p:cNvPr id="3" name="Picture 2">
            <a:extLst>
              <a:ext uri="{FF2B5EF4-FFF2-40B4-BE49-F238E27FC236}">
                <a16:creationId xmlns:a16="http://schemas.microsoft.com/office/drawing/2014/main" id="{16A6BF0B-FC13-7636-6F0A-7B034B89741D}"/>
              </a:ext>
            </a:extLst>
          </p:cNvPr>
          <p:cNvPicPr>
            <a:picLocks noChangeAspect="1"/>
          </p:cNvPicPr>
          <p:nvPr/>
        </p:nvPicPr>
        <p:blipFill>
          <a:blip r:embed="rId3"/>
          <a:srcRect l="13053"/>
          <a:stretch>
            <a:fillRect/>
          </a:stretch>
        </p:blipFill>
        <p:spPr>
          <a:xfrm>
            <a:off x="5468816" y="1002324"/>
            <a:ext cx="6644054" cy="4853352"/>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636104" y="813801"/>
            <a:ext cx="4562061" cy="5666512"/>
          </a:xfrm>
        </p:spPr>
        <p:txBody>
          <a:bodyPr>
            <a:normAutofit fontScale="92500" lnSpcReduction="20000"/>
          </a:bodyPr>
          <a:lstStyle/>
          <a:p>
            <a:pPr marL="0" indent="0">
              <a:buNone/>
            </a:pPr>
            <a:r>
              <a:rPr lang="en-US" dirty="0"/>
              <a:t>The dataset highlights the top 5 IPL teams based on total matches won.</a:t>
            </a:r>
          </a:p>
          <a:p>
            <a:r>
              <a:rPr lang="en-US" b="1" dirty="0"/>
              <a:t>Match Win Counts:</a:t>
            </a:r>
            <a:endParaRPr lang="en-US" dirty="0"/>
          </a:p>
          <a:p>
            <a:r>
              <a:rPr lang="en-US" b="1" dirty="0"/>
              <a:t>Mumbai Indians:</a:t>
            </a:r>
            <a:r>
              <a:rPr lang="en-US" dirty="0"/>
              <a:t> ~80 wins</a:t>
            </a:r>
          </a:p>
          <a:p>
            <a:r>
              <a:rPr lang="en-US" b="1" dirty="0"/>
              <a:t>Chennai Super Kings:</a:t>
            </a:r>
            <a:r>
              <a:rPr lang="en-US" dirty="0"/>
              <a:t> ~78 wins</a:t>
            </a:r>
          </a:p>
          <a:p>
            <a:r>
              <a:rPr lang="en-US" b="1" dirty="0"/>
              <a:t>Kolkata Knight Riders:</a:t>
            </a:r>
            <a:r>
              <a:rPr lang="en-US" dirty="0"/>
              <a:t> ~72 wins</a:t>
            </a:r>
          </a:p>
          <a:p>
            <a:r>
              <a:rPr lang="en-US" b="1" dirty="0"/>
              <a:t>Royal Challengers Bangalore:</a:t>
            </a:r>
            <a:r>
              <a:rPr lang="en-US" dirty="0"/>
              <a:t> ~70 wins</a:t>
            </a:r>
          </a:p>
          <a:p>
            <a:r>
              <a:rPr lang="en-US" b="1" dirty="0"/>
              <a:t>Kings XI Punjab:</a:t>
            </a:r>
            <a:r>
              <a:rPr lang="en-US" dirty="0"/>
              <a:t> ~68 wins</a:t>
            </a:r>
          </a:p>
          <a:p>
            <a:r>
              <a:rPr lang="en-US" b="1" dirty="0"/>
              <a:t>Observation:</a:t>
            </a:r>
            <a:br>
              <a:rPr lang="en-US" dirty="0"/>
            </a:br>
            <a:r>
              <a:rPr lang="en-US" dirty="0"/>
              <a:t>Mumbai Indians lead the chart with the highest number of match wins, closely followed by Chennai Super Kings. The difference between the top and bottom teams in this group is approximately </a:t>
            </a:r>
            <a:r>
              <a:rPr lang="en-US" b="1" dirty="0"/>
              <a:t>12 wins</a:t>
            </a:r>
            <a:r>
              <a:rPr lang="en-US" dirty="0"/>
              <a:t>, indicating a competitive spread among the elite franchises.</a:t>
            </a:r>
          </a:p>
          <a:p>
            <a:r>
              <a:rPr lang="en-US" b="1" dirty="0"/>
              <a:t>Performance Insight:</a:t>
            </a:r>
            <a:br>
              <a:rPr lang="en-US" dirty="0"/>
            </a:br>
            <a:r>
              <a:rPr lang="en-US" dirty="0"/>
              <a:t>The top two teams — MI and CSK — have consistently dominated the league, often reaching playoffs and finals. Their win counts reflect not just strong squads but also strategic depth and leadership stability.</a:t>
            </a:r>
          </a:p>
        </p:txBody>
      </p:sp>
      <p:pic>
        <p:nvPicPr>
          <p:cNvPr id="5" name="Picture 4">
            <a:extLst>
              <a:ext uri="{FF2B5EF4-FFF2-40B4-BE49-F238E27FC236}">
                <a16:creationId xmlns:a16="http://schemas.microsoft.com/office/drawing/2014/main" id="{C557A443-612C-D5E2-ACEF-301A3E940A1F}"/>
              </a:ext>
            </a:extLst>
          </p:cNvPr>
          <p:cNvPicPr>
            <a:picLocks noChangeAspect="1"/>
          </p:cNvPicPr>
          <p:nvPr/>
        </p:nvPicPr>
        <p:blipFill>
          <a:blip r:embed="rId3"/>
          <a:stretch>
            <a:fillRect/>
          </a:stretch>
        </p:blipFill>
        <p:spPr>
          <a:xfrm>
            <a:off x="5198165" y="1143000"/>
            <a:ext cx="6846277" cy="4572000"/>
          </a:xfrm>
          <a:prstGeom prst="rect">
            <a:avLst/>
          </a:prstGeom>
        </p:spPr>
      </p:pic>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{19B4A058-8F17-4AA9-8E0D-F3E2CDC6B129}TF8a9b5915-b8c7-461e-8cdd-693d48b5e32371f7b7e2_win32-4bf0b9a2ea37</Template>
  <TotalTime>535</TotalTime>
  <Words>1187</Words>
  <Application>Microsoft Office PowerPoint</Application>
  <PresentationFormat>Widescreen</PresentationFormat>
  <Paragraphs>122</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Sabon Next LT</vt:lpstr>
      <vt:lpstr>Custom</vt:lpstr>
      <vt:lpstr>IPL Data Analysis</vt:lpstr>
      <vt:lpstr>Objectives</vt:lpstr>
      <vt:lpstr>Data Overview</vt:lpstr>
      <vt:lpstr>Dashboard</vt:lpstr>
      <vt:lpstr>insights</vt:lpstr>
      <vt:lpstr>PowerPoint Presentation</vt:lpstr>
      <vt:lpstr>PowerPoint Presentation</vt:lpstr>
      <vt:lpstr>PowerPoint Presentation</vt:lpstr>
      <vt:lpstr>PowerPoint Presentation</vt:lpstr>
      <vt:lpstr>PowerPoint Presentation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Himanshu Sharma</dc:creator>
  <cp:lastModifiedBy>Himanshu Sharma</cp:lastModifiedBy>
  <cp:revision>11</cp:revision>
  <dcterms:created xsi:type="dcterms:W3CDTF">2025-07-19T07:29:23Z</dcterms:created>
  <dcterms:modified xsi:type="dcterms:W3CDTF">2025-08-31T17:06:14Z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